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1"/>
  </p:sldMasterIdLst>
  <p:sldIdLst>
    <p:sldId id="256" r:id="rId2"/>
    <p:sldId id="258" r:id="rId3"/>
    <p:sldId id="259" r:id="rId4"/>
    <p:sldId id="260" r:id="rId5"/>
    <p:sldId id="261" r:id="rId6"/>
    <p:sldId id="262" r:id="rId7"/>
    <p:sldId id="263"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53" autoAdjust="0"/>
    <p:restoredTop sz="94660"/>
  </p:normalViewPr>
  <p:slideViewPr>
    <p:cSldViewPr snapToGrid="0">
      <p:cViewPr varScale="1">
        <p:scale>
          <a:sx n="73" d="100"/>
          <a:sy n="73" d="100"/>
        </p:scale>
        <p:origin x="42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9A02FC1-4A07-4BE5-92B4-77C77CB74EDE}" type="datetimeFigureOut">
              <a:rPr lang="en-US" smtClean="0"/>
              <a:t>11/2/2020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0DDCF7-39F8-4023-B5E2-7BC802136F69}" type="slidenum">
              <a:rPr lang="en-US" smtClean="0"/>
              <a:t>‹#›</a:t>
            </a:fld>
            <a:endParaRPr lang="en-US"/>
          </a:p>
        </p:txBody>
      </p:sp>
    </p:spTree>
    <p:extLst>
      <p:ext uri="{BB962C8B-B14F-4D97-AF65-F5344CB8AC3E}">
        <p14:creationId xmlns:p14="http://schemas.microsoft.com/office/powerpoint/2010/main" val="17429774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9A02FC1-4A07-4BE5-92B4-77C77CB74EDE}" type="datetimeFigureOut">
              <a:rPr lang="en-US" smtClean="0"/>
              <a:t>11/2/2020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0DDCF7-39F8-4023-B5E2-7BC802136F69}" type="slidenum">
              <a:rPr lang="en-US" smtClean="0"/>
              <a:t>‹#›</a:t>
            </a:fld>
            <a:endParaRPr lang="en-US"/>
          </a:p>
        </p:txBody>
      </p:sp>
    </p:spTree>
    <p:extLst>
      <p:ext uri="{BB962C8B-B14F-4D97-AF65-F5344CB8AC3E}">
        <p14:creationId xmlns:p14="http://schemas.microsoft.com/office/powerpoint/2010/main" val="31199644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9A02FC1-4A07-4BE5-92B4-77C77CB74EDE}" type="datetimeFigureOut">
              <a:rPr lang="en-US" smtClean="0"/>
              <a:t>11/2/2020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0DDCF7-39F8-4023-B5E2-7BC802136F69}" type="slidenum">
              <a:rPr lang="en-US" smtClean="0"/>
              <a:t>‹#›</a:t>
            </a:fld>
            <a:endParaRPr lang="en-US"/>
          </a:p>
        </p:txBody>
      </p:sp>
    </p:spTree>
    <p:extLst>
      <p:ext uri="{BB962C8B-B14F-4D97-AF65-F5344CB8AC3E}">
        <p14:creationId xmlns:p14="http://schemas.microsoft.com/office/powerpoint/2010/main" val="13943300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9A02FC1-4A07-4BE5-92B4-77C77CB74EDE}" type="datetimeFigureOut">
              <a:rPr lang="en-US" smtClean="0"/>
              <a:t>11/2/2020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0DDCF7-39F8-4023-B5E2-7BC802136F69}" type="slidenum">
              <a:rPr lang="en-US" smtClean="0"/>
              <a:t>‹#›</a:t>
            </a:fld>
            <a:endParaRPr lang="en-US"/>
          </a:p>
        </p:txBody>
      </p:sp>
    </p:spTree>
    <p:extLst>
      <p:ext uri="{BB962C8B-B14F-4D97-AF65-F5344CB8AC3E}">
        <p14:creationId xmlns:p14="http://schemas.microsoft.com/office/powerpoint/2010/main" val="20825316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9A02FC1-4A07-4BE5-92B4-77C77CB74EDE}" type="datetimeFigureOut">
              <a:rPr lang="en-US" smtClean="0"/>
              <a:t>11/2/2020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B0DDCF7-39F8-4023-B5E2-7BC802136F69}" type="slidenum">
              <a:rPr lang="en-US" smtClean="0"/>
              <a:t>‹#›</a:t>
            </a:fld>
            <a:endParaRPr lang="en-US"/>
          </a:p>
        </p:txBody>
      </p:sp>
    </p:spTree>
    <p:extLst>
      <p:ext uri="{BB962C8B-B14F-4D97-AF65-F5344CB8AC3E}">
        <p14:creationId xmlns:p14="http://schemas.microsoft.com/office/powerpoint/2010/main" val="1172515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9A02FC1-4A07-4BE5-92B4-77C77CB74EDE}" type="datetimeFigureOut">
              <a:rPr lang="en-US" smtClean="0"/>
              <a:t>11/2/2020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B0DDCF7-39F8-4023-B5E2-7BC802136F69}" type="slidenum">
              <a:rPr lang="en-US" smtClean="0"/>
              <a:t>‹#›</a:t>
            </a:fld>
            <a:endParaRPr lang="en-US"/>
          </a:p>
        </p:txBody>
      </p:sp>
    </p:spTree>
    <p:extLst>
      <p:ext uri="{BB962C8B-B14F-4D97-AF65-F5344CB8AC3E}">
        <p14:creationId xmlns:p14="http://schemas.microsoft.com/office/powerpoint/2010/main" val="11383980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9A02FC1-4A07-4BE5-92B4-77C77CB74EDE}" type="datetimeFigureOut">
              <a:rPr lang="en-US" smtClean="0"/>
              <a:t>11/2/2020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B0DDCF7-39F8-4023-B5E2-7BC802136F69}" type="slidenum">
              <a:rPr lang="en-US" smtClean="0"/>
              <a:t>‹#›</a:t>
            </a:fld>
            <a:endParaRPr lang="en-US"/>
          </a:p>
        </p:txBody>
      </p:sp>
    </p:spTree>
    <p:extLst>
      <p:ext uri="{BB962C8B-B14F-4D97-AF65-F5344CB8AC3E}">
        <p14:creationId xmlns:p14="http://schemas.microsoft.com/office/powerpoint/2010/main" val="7129982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9A02FC1-4A07-4BE5-92B4-77C77CB74EDE}" type="datetimeFigureOut">
              <a:rPr lang="en-US" smtClean="0"/>
              <a:t>11/2/2020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0DDCF7-39F8-4023-B5E2-7BC802136F69}" type="slidenum">
              <a:rPr lang="en-US" smtClean="0"/>
              <a:t>‹#›</a:t>
            </a:fld>
            <a:endParaRPr lang="en-US"/>
          </a:p>
        </p:txBody>
      </p:sp>
    </p:spTree>
    <p:extLst>
      <p:ext uri="{BB962C8B-B14F-4D97-AF65-F5344CB8AC3E}">
        <p14:creationId xmlns:p14="http://schemas.microsoft.com/office/powerpoint/2010/main" val="22787380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9A02FC1-4A07-4BE5-92B4-77C77CB74EDE}" type="datetimeFigureOut">
              <a:rPr lang="en-US" smtClean="0"/>
              <a:t>11/2/2020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0DDCF7-39F8-4023-B5E2-7BC802136F69}" type="slidenum">
              <a:rPr lang="en-US" smtClean="0"/>
              <a:t>‹#›</a:t>
            </a:fld>
            <a:endParaRPr lang="en-US"/>
          </a:p>
        </p:txBody>
      </p:sp>
    </p:spTree>
    <p:extLst>
      <p:ext uri="{BB962C8B-B14F-4D97-AF65-F5344CB8AC3E}">
        <p14:creationId xmlns:p14="http://schemas.microsoft.com/office/powerpoint/2010/main" val="5112316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9A02FC1-4A07-4BE5-92B4-77C77CB74EDE}" type="datetimeFigureOut">
              <a:rPr lang="en-US" smtClean="0"/>
              <a:t>11/2/2020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0DDCF7-39F8-4023-B5E2-7BC802136F69}" type="slidenum">
              <a:rPr lang="en-US" smtClean="0"/>
              <a:t>‹#›</a:t>
            </a:fld>
            <a:endParaRPr lang="en-US"/>
          </a:p>
        </p:txBody>
      </p:sp>
    </p:spTree>
    <p:extLst>
      <p:ext uri="{BB962C8B-B14F-4D97-AF65-F5344CB8AC3E}">
        <p14:creationId xmlns:p14="http://schemas.microsoft.com/office/powerpoint/2010/main" val="22109429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9A02FC1-4A07-4BE5-92B4-77C77CB74EDE}" type="datetimeFigureOut">
              <a:rPr lang="en-US" smtClean="0"/>
              <a:t>11/2/2020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0DDCF7-39F8-4023-B5E2-7BC802136F69}"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5610185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9A02FC1-4A07-4BE5-92B4-77C77CB74EDE}" type="datetimeFigureOut">
              <a:rPr lang="en-US" smtClean="0"/>
              <a:t>11/2/2020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0DDCF7-39F8-4023-B5E2-7BC802136F69}" type="slidenum">
              <a:rPr lang="en-US" smtClean="0"/>
              <a:t>‹#›</a:t>
            </a:fld>
            <a:endParaRPr lang="en-US"/>
          </a:p>
        </p:txBody>
      </p:sp>
    </p:spTree>
    <p:extLst>
      <p:ext uri="{BB962C8B-B14F-4D97-AF65-F5344CB8AC3E}">
        <p14:creationId xmlns:p14="http://schemas.microsoft.com/office/powerpoint/2010/main" val="31652173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9A02FC1-4A07-4BE5-92B4-77C77CB74EDE}" type="datetimeFigureOut">
              <a:rPr lang="en-US" smtClean="0"/>
              <a:t>11/2/2020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0DDCF7-39F8-4023-B5E2-7BC802136F69}"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0557675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9A02FC1-4A07-4BE5-92B4-77C77CB74EDE}" type="datetimeFigureOut">
              <a:rPr lang="en-US" smtClean="0"/>
              <a:t>11/2/2020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0DDCF7-39F8-4023-B5E2-7BC802136F69}" type="slidenum">
              <a:rPr lang="en-US" smtClean="0"/>
              <a:t>‹#›</a:t>
            </a:fld>
            <a:endParaRPr lang="en-US"/>
          </a:p>
        </p:txBody>
      </p:sp>
    </p:spTree>
    <p:extLst>
      <p:ext uri="{BB962C8B-B14F-4D97-AF65-F5344CB8AC3E}">
        <p14:creationId xmlns:p14="http://schemas.microsoft.com/office/powerpoint/2010/main" val="29944371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9A02FC1-4A07-4BE5-92B4-77C77CB74EDE}" type="datetimeFigureOut">
              <a:rPr lang="en-US" smtClean="0"/>
              <a:t>11/2/2020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0DDCF7-39F8-4023-B5E2-7BC802136F69}" type="slidenum">
              <a:rPr lang="en-US" smtClean="0"/>
              <a:t>‹#›</a:t>
            </a:fld>
            <a:endParaRPr lang="en-US"/>
          </a:p>
        </p:txBody>
      </p:sp>
    </p:spTree>
    <p:extLst>
      <p:ext uri="{BB962C8B-B14F-4D97-AF65-F5344CB8AC3E}">
        <p14:creationId xmlns:p14="http://schemas.microsoft.com/office/powerpoint/2010/main" val="14913788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9A02FC1-4A07-4BE5-92B4-77C77CB74EDE}" type="datetimeFigureOut">
              <a:rPr lang="en-US" smtClean="0"/>
              <a:t>11/2/2020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0DDCF7-39F8-4023-B5E2-7BC802136F69}" type="slidenum">
              <a:rPr lang="en-US" smtClean="0"/>
              <a:t>‹#›</a:t>
            </a:fld>
            <a:endParaRPr lang="en-US"/>
          </a:p>
        </p:txBody>
      </p:sp>
    </p:spTree>
    <p:extLst>
      <p:ext uri="{BB962C8B-B14F-4D97-AF65-F5344CB8AC3E}">
        <p14:creationId xmlns:p14="http://schemas.microsoft.com/office/powerpoint/2010/main" val="21858692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9A02FC1-4A07-4BE5-92B4-77C77CB74EDE}" type="datetimeFigureOut">
              <a:rPr lang="en-US" smtClean="0"/>
              <a:t>11/2/2020</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5B0DDCF7-39F8-4023-B5E2-7BC802136F69}" type="slidenum">
              <a:rPr lang="en-US" smtClean="0"/>
              <a:t>‹#›</a:t>
            </a:fld>
            <a:endParaRPr lang="en-US"/>
          </a:p>
        </p:txBody>
      </p:sp>
    </p:spTree>
    <p:extLst>
      <p:ext uri="{BB962C8B-B14F-4D97-AF65-F5344CB8AC3E}">
        <p14:creationId xmlns:p14="http://schemas.microsoft.com/office/powerpoint/2010/main" val="2039300667"/>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703" r:id="rId14"/>
    <p:sldLayoutId id="2147483704" r:id="rId15"/>
    <p:sldLayoutId id="2147483705"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hyperlink" Target="https://pediatrics.aappublications.org/content/139/1/e20151175"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1A1F765-CFED-47E2-B847-EC70793036EC}"/>
              </a:ext>
            </a:extLst>
          </p:cNvPr>
          <p:cNvSpPr txBox="1"/>
          <p:nvPr/>
        </p:nvSpPr>
        <p:spPr>
          <a:xfrm>
            <a:off x="1669774" y="2093843"/>
            <a:ext cx="7315200" cy="1938992"/>
          </a:xfrm>
          <a:prstGeom prst="rect">
            <a:avLst/>
          </a:prstGeom>
          <a:noFill/>
        </p:spPr>
        <p:txBody>
          <a:bodyPr wrap="square" rtlCol="0">
            <a:spAutoFit/>
          </a:bodyPr>
          <a:lstStyle/>
          <a:p>
            <a:pPr algn="ctr">
              <a:lnSpc>
                <a:spcPct val="200000"/>
              </a:lnSpc>
            </a:pPr>
            <a:r>
              <a:rPr lang="en-US" sz="1200" dirty="0">
                <a:latin typeface="Times New Roman" panose="02020603050405020304" pitchFamily="18" charset="0"/>
                <a:cs typeface="Times New Roman" panose="02020603050405020304" pitchFamily="18" charset="0"/>
              </a:rPr>
              <a:t>Social Worker’s Title (Medical Case Manager)</a:t>
            </a:r>
          </a:p>
          <a:p>
            <a:pPr algn="ctr">
              <a:lnSpc>
                <a:spcPct val="200000"/>
              </a:lnSpc>
            </a:pPr>
            <a:endParaRPr lang="en-US" sz="1200" dirty="0">
              <a:latin typeface="Times New Roman" panose="02020603050405020304" pitchFamily="18" charset="0"/>
              <a:cs typeface="Times New Roman" panose="02020603050405020304" pitchFamily="18" charset="0"/>
            </a:endParaRPr>
          </a:p>
          <a:p>
            <a:pPr algn="ctr">
              <a:lnSpc>
                <a:spcPct val="200000"/>
              </a:lnSpc>
            </a:pPr>
            <a:r>
              <a:rPr lang="en-US" sz="1200" dirty="0">
                <a:latin typeface="Times New Roman" panose="02020603050405020304" pitchFamily="18" charset="0"/>
                <a:cs typeface="Times New Roman" panose="02020603050405020304" pitchFamily="18" charset="0"/>
              </a:rPr>
              <a:t>Name of the Setting (Hospital)</a:t>
            </a:r>
          </a:p>
          <a:p>
            <a:pPr algn="ctr">
              <a:lnSpc>
                <a:spcPct val="200000"/>
              </a:lnSpc>
            </a:pPr>
            <a:endParaRPr lang="en-US" sz="1200" dirty="0">
              <a:latin typeface="Times New Roman" panose="02020603050405020304" pitchFamily="18" charset="0"/>
              <a:cs typeface="Times New Roman" panose="02020603050405020304" pitchFamily="18" charset="0"/>
            </a:endParaRPr>
          </a:p>
          <a:p>
            <a:pPr algn="ctr">
              <a:lnSpc>
                <a:spcPct val="200000"/>
              </a:lnSpc>
            </a:pPr>
            <a:r>
              <a:rPr lang="en-US" sz="1200" dirty="0" smtClean="0">
                <a:latin typeface="Times New Roman" panose="02020603050405020304" pitchFamily="18" charset="0"/>
                <a:cs typeface="Times New Roman" panose="02020603050405020304" pitchFamily="18" charset="0"/>
              </a:rPr>
              <a:t>Responsibilities</a:t>
            </a:r>
            <a:endParaRPr 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261155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5DD845B-2EEE-4E1B-8C28-0ADBBDB32475}"/>
              </a:ext>
            </a:extLst>
          </p:cNvPr>
          <p:cNvSpPr txBox="1"/>
          <p:nvPr/>
        </p:nvSpPr>
        <p:spPr>
          <a:xfrm>
            <a:off x="304800" y="1653283"/>
            <a:ext cx="8825948" cy="2862322"/>
          </a:xfrm>
          <a:prstGeom prst="rect">
            <a:avLst/>
          </a:prstGeom>
          <a:noFill/>
        </p:spPr>
        <p:txBody>
          <a:bodyPr wrap="square" rtlCol="0">
            <a:spAutoFit/>
          </a:bodyPr>
          <a:lstStyle/>
          <a:p>
            <a:pPr marL="171450" indent="-171450">
              <a:lnSpc>
                <a:spcPct val="200000"/>
              </a:lnSpc>
              <a:buFont typeface="Wingdings" panose="05000000000000000000" pitchFamily="2" charset="2"/>
              <a:buChar char="Ø"/>
            </a:pPr>
            <a:r>
              <a:rPr lang="en-US" sz="1200" dirty="0">
                <a:latin typeface="Times New Roman" panose="02020603050405020304" pitchFamily="18" charset="0"/>
                <a:cs typeface="Times New Roman" panose="02020603050405020304" pitchFamily="18" charset="0"/>
              </a:rPr>
              <a:t>They conduct a child’s emotional, physical, spiritual, social needs and mental assessment in the society's care where they are responsible for the trust and relationship established between the young ones and themselves to initiate, facilitate and support the growth of a child in development and growth while still under their care and in the hospital.</a:t>
            </a:r>
          </a:p>
          <a:p>
            <a:pPr marL="171450" indent="-171450">
              <a:lnSpc>
                <a:spcPct val="200000"/>
              </a:lnSpc>
              <a:buFont typeface="Wingdings" panose="05000000000000000000" pitchFamily="2" charset="2"/>
              <a:buChar char="Ø"/>
            </a:pPr>
            <a:r>
              <a:rPr lang="en-US" sz="1200" dirty="0">
                <a:latin typeface="Times New Roman" panose="02020603050405020304" pitchFamily="18" charset="0"/>
                <a:cs typeface="Times New Roman" panose="02020603050405020304" pitchFamily="18" charset="0"/>
              </a:rPr>
              <a:t>They either give a shirt or long-term treatment where they concentrate on helping children get through life events such as trauma and addiction for the </a:t>
            </a:r>
            <a:r>
              <a:rPr lang="en-US" sz="1200" dirty="0" smtClean="0">
                <a:latin typeface="Times New Roman" panose="02020603050405020304" pitchFamily="18" charset="0"/>
                <a:cs typeface="Times New Roman" panose="02020603050405020304" pitchFamily="18" charset="0"/>
              </a:rPr>
              <a:t>youths (</a:t>
            </a:r>
            <a:r>
              <a:rPr lang="en-US" sz="1200" dirty="0" smtClean="0">
                <a:latin typeface="Times New Roman" panose="02020603050405020304" pitchFamily="18" charset="0"/>
                <a:cs typeface="Times New Roman" panose="02020603050405020304" pitchFamily="18" charset="0"/>
              </a:rPr>
              <a:t>Hodgkinson et al., 2017).</a:t>
            </a:r>
            <a:endParaRPr lang="en-US" sz="1200" dirty="0">
              <a:latin typeface="Times New Roman" panose="02020603050405020304" pitchFamily="18" charset="0"/>
              <a:cs typeface="Times New Roman" panose="02020603050405020304" pitchFamily="18" charset="0"/>
            </a:endParaRPr>
          </a:p>
          <a:p>
            <a:pPr marL="171450" indent="-171450">
              <a:lnSpc>
                <a:spcPct val="200000"/>
              </a:lnSpc>
              <a:buFont typeface="Wingdings" panose="05000000000000000000" pitchFamily="2" charset="2"/>
              <a:buChar char="Ø"/>
            </a:pPr>
            <a:r>
              <a:rPr lang="en-US" sz="1200" dirty="0">
                <a:latin typeface="Times New Roman" panose="02020603050405020304" pitchFamily="18" charset="0"/>
                <a:cs typeface="Times New Roman" panose="02020603050405020304" pitchFamily="18" charset="0"/>
              </a:rPr>
              <a:t>Long-term services are provided to young patients having behavioral, emotional, and severe chronic mental health issues.</a:t>
            </a:r>
          </a:p>
          <a:p>
            <a:pPr marL="171450" indent="-171450">
              <a:lnSpc>
                <a:spcPct val="200000"/>
              </a:lnSpc>
              <a:buFont typeface="Wingdings" panose="05000000000000000000" pitchFamily="2" charset="2"/>
              <a:buChar char="Ø"/>
            </a:pPr>
            <a:r>
              <a:rPr lang="en-US" sz="1200" dirty="0">
                <a:latin typeface="Times New Roman" panose="02020603050405020304" pitchFamily="18" charset="0"/>
                <a:cs typeface="Times New Roman" panose="02020603050405020304" pitchFamily="18" charset="0"/>
              </a:rPr>
              <a:t>The case managers together with the child's family and the doctor to create a treatment plan in long-term means. </a:t>
            </a:r>
          </a:p>
          <a:p>
            <a:endParaRPr lang="en-US" sz="1200" dirty="0">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3DDA2617-6918-433A-88E5-159A976C4C03}"/>
              </a:ext>
            </a:extLst>
          </p:cNvPr>
          <p:cNvSpPr txBox="1"/>
          <p:nvPr/>
        </p:nvSpPr>
        <p:spPr>
          <a:xfrm>
            <a:off x="424069" y="1007166"/>
            <a:ext cx="6002477" cy="276999"/>
          </a:xfrm>
          <a:prstGeom prst="rect">
            <a:avLst/>
          </a:prstGeom>
          <a:noFill/>
        </p:spPr>
        <p:txBody>
          <a:bodyPr wrap="none" rtlCol="0">
            <a:spAutoFit/>
          </a:bodyPr>
          <a:lstStyle/>
          <a:p>
            <a:r>
              <a:rPr lang="en-US" sz="1200" b="1" dirty="0">
                <a:latin typeface="Times New Roman" panose="02020603050405020304" pitchFamily="18" charset="0"/>
                <a:cs typeface="Times New Roman" panose="02020603050405020304" pitchFamily="18" charset="0"/>
              </a:rPr>
              <a:t>CONDUCTS A CHILD’S EMOTIONAL, PHYSICAL AND SPIRITUAL ASSESSMENT</a:t>
            </a:r>
          </a:p>
        </p:txBody>
      </p:sp>
    </p:spTree>
    <p:extLst>
      <p:ext uri="{BB962C8B-B14F-4D97-AF65-F5344CB8AC3E}">
        <p14:creationId xmlns:p14="http://schemas.microsoft.com/office/powerpoint/2010/main" val="11586029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463168F-70CA-473F-BA5A-8D24CEFB5D7C}"/>
              </a:ext>
            </a:extLst>
          </p:cNvPr>
          <p:cNvSpPr txBox="1"/>
          <p:nvPr/>
        </p:nvSpPr>
        <p:spPr>
          <a:xfrm>
            <a:off x="371059" y="1748989"/>
            <a:ext cx="8680175" cy="3416320"/>
          </a:xfrm>
          <a:prstGeom prst="rect">
            <a:avLst/>
          </a:prstGeom>
          <a:noFill/>
        </p:spPr>
        <p:txBody>
          <a:bodyPr wrap="square" rtlCol="0">
            <a:spAutoFit/>
          </a:bodyPr>
          <a:lstStyle/>
          <a:p>
            <a:pPr marL="171450" indent="-171450">
              <a:lnSpc>
                <a:spcPct val="200000"/>
              </a:lnSpc>
              <a:buFont typeface="Wingdings" panose="05000000000000000000" pitchFamily="2" charset="2"/>
              <a:buChar char="Ø"/>
            </a:pPr>
            <a:r>
              <a:rPr lang="en-US" sz="1200" dirty="0">
                <a:latin typeface="Times New Roman" panose="02020603050405020304" pitchFamily="18" charset="0"/>
                <a:cs typeface="Times New Roman" panose="02020603050405020304" pitchFamily="18" charset="0"/>
              </a:rPr>
              <a:t>The Case Managers develop and implement the necessarily long and short plans for a child’s healthcare based on the assessment results.</a:t>
            </a:r>
          </a:p>
          <a:p>
            <a:pPr marL="171450" indent="-171450">
              <a:lnSpc>
                <a:spcPct val="200000"/>
              </a:lnSpc>
              <a:buFont typeface="Wingdings" panose="05000000000000000000" pitchFamily="2" charset="2"/>
              <a:buChar char="Ø"/>
            </a:pPr>
            <a:r>
              <a:rPr lang="en-US" sz="1200" dirty="0">
                <a:latin typeface="Times New Roman" panose="02020603050405020304" pitchFamily="18" charset="0"/>
                <a:cs typeface="Times New Roman" panose="02020603050405020304" pitchFamily="18" charset="0"/>
              </a:rPr>
              <a:t> They use this to give the child and the family support, advice, and information about the care plan; where they share the specific and Best requirements of the care plan with the appropriate care parents, different professional support service providers, and placement resource staff. </a:t>
            </a:r>
          </a:p>
          <a:p>
            <a:pPr marL="171450" indent="-171450">
              <a:lnSpc>
                <a:spcPct val="200000"/>
              </a:lnSpc>
              <a:buFont typeface="Wingdings" panose="05000000000000000000" pitchFamily="2" charset="2"/>
              <a:buChar char="Ø"/>
            </a:pPr>
            <a:r>
              <a:rPr lang="en-US" sz="1200" dirty="0">
                <a:latin typeface="Times New Roman" panose="02020603050405020304" pitchFamily="18" charset="0"/>
                <a:cs typeface="Times New Roman" panose="02020603050405020304" pitchFamily="18" charset="0"/>
              </a:rPr>
              <a:t>The child’s needs assessments are kept going while stile under care and the decisions of the appropriate care plan are also sought out.</a:t>
            </a:r>
          </a:p>
          <a:p>
            <a:pPr marL="171450" indent="-171450">
              <a:lnSpc>
                <a:spcPct val="200000"/>
              </a:lnSpc>
              <a:buFont typeface="Wingdings" panose="05000000000000000000" pitchFamily="2" charset="2"/>
              <a:buChar char="Ø"/>
            </a:pPr>
            <a:r>
              <a:rPr lang="en-US" sz="1200" dirty="0">
                <a:latin typeface="Times New Roman" panose="02020603050405020304" pitchFamily="18" charset="0"/>
                <a:cs typeface="Times New Roman" panose="02020603050405020304" pitchFamily="18" charset="0"/>
              </a:rPr>
              <a:t>Their main goal is to help the children during the transition or crisis times and make sure that these problems do not occur again in the </a:t>
            </a:r>
            <a:r>
              <a:rPr lang="en-US" sz="1200" dirty="0" smtClean="0">
                <a:latin typeface="Times New Roman" panose="02020603050405020304" pitchFamily="18" charset="0"/>
                <a:cs typeface="Times New Roman" panose="02020603050405020304" pitchFamily="18" charset="0"/>
              </a:rPr>
              <a:t>future (</a:t>
            </a:r>
            <a:r>
              <a:rPr lang="en-US" sz="1200" dirty="0" smtClean="0">
                <a:latin typeface="Times New Roman" panose="02020603050405020304" pitchFamily="18" charset="0"/>
                <a:cs typeface="Times New Roman" panose="02020603050405020304" pitchFamily="18" charset="0"/>
              </a:rPr>
              <a:t>Netting </a:t>
            </a:r>
            <a:r>
              <a:rPr lang="en-US" sz="1200" dirty="0">
                <a:latin typeface="Times New Roman" panose="02020603050405020304" pitchFamily="18" charset="0"/>
                <a:cs typeface="Times New Roman" panose="02020603050405020304" pitchFamily="18" charset="0"/>
              </a:rPr>
              <a:t>&amp; Williams, </a:t>
            </a:r>
            <a:r>
              <a:rPr lang="en-US" sz="1200" dirty="0" smtClean="0">
                <a:latin typeface="Times New Roman" panose="02020603050405020304" pitchFamily="18" charset="0"/>
                <a:cs typeface="Times New Roman" panose="02020603050405020304" pitchFamily="18" charset="0"/>
              </a:rPr>
              <a:t>1996</a:t>
            </a:r>
            <a:r>
              <a:rPr lang="en-US" sz="1200" dirty="0">
                <a:latin typeface="Times New Roman" panose="02020603050405020304" pitchFamily="18" charset="0"/>
                <a:cs typeface="Times New Roman" panose="02020603050405020304" pitchFamily="18" charset="0"/>
              </a:rPr>
              <a:t>). </a:t>
            </a:r>
            <a:endParaRPr lang="en-US" sz="1200" dirty="0">
              <a:latin typeface="Times New Roman" panose="02020603050405020304" pitchFamily="18" charset="0"/>
              <a:cs typeface="Times New Roman" panose="02020603050405020304" pitchFamily="18" charset="0"/>
            </a:endParaRPr>
          </a:p>
          <a:p>
            <a:pPr>
              <a:lnSpc>
                <a:spcPct val="200000"/>
              </a:lnSpc>
            </a:pPr>
            <a:endParaRPr lang="en-US" sz="1200" dirty="0">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1446E892-15B1-4FF3-B3D9-2C98B56777D3}"/>
              </a:ext>
            </a:extLst>
          </p:cNvPr>
          <p:cNvSpPr txBox="1"/>
          <p:nvPr/>
        </p:nvSpPr>
        <p:spPr>
          <a:xfrm>
            <a:off x="576469" y="1248890"/>
            <a:ext cx="8269356" cy="276999"/>
          </a:xfrm>
          <a:prstGeom prst="rect">
            <a:avLst/>
          </a:prstGeom>
          <a:noFill/>
        </p:spPr>
        <p:txBody>
          <a:bodyPr wrap="square" rtlCol="0">
            <a:spAutoFit/>
          </a:bodyPr>
          <a:lstStyle/>
          <a:p>
            <a:r>
              <a:rPr lang="en-US" sz="1200" b="1" dirty="0">
                <a:latin typeface="Times New Roman" panose="02020603050405020304" pitchFamily="18" charset="0"/>
                <a:cs typeface="Times New Roman" panose="02020603050405020304" pitchFamily="18" charset="0"/>
              </a:rPr>
              <a:t>DEVELOPS AND IMPLEMENTS THE NECESSARILY CHILD’S  LONG AND SHORT CARE PLANS </a:t>
            </a:r>
          </a:p>
        </p:txBody>
      </p:sp>
    </p:spTree>
    <p:extLst>
      <p:ext uri="{BB962C8B-B14F-4D97-AF65-F5344CB8AC3E}">
        <p14:creationId xmlns:p14="http://schemas.microsoft.com/office/powerpoint/2010/main" val="25756712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63377A3-24AB-4887-AA7E-7CC1AB668FB1}"/>
              </a:ext>
            </a:extLst>
          </p:cNvPr>
          <p:cNvSpPr txBox="1"/>
          <p:nvPr/>
        </p:nvSpPr>
        <p:spPr>
          <a:xfrm>
            <a:off x="341243" y="1852065"/>
            <a:ext cx="8448261" cy="2862322"/>
          </a:xfrm>
          <a:prstGeom prst="rect">
            <a:avLst/>
          </a:prstGeom>
          <a:noFill/>
        </p:spPr>
        <p:txBody>
          <a:bodyPr wrap="square" rtlCol="0">
            <a:spAutoFit/>
          </a:bodyPr>
          <a:lstStyle/>
          <a:p>
            <a:pPr marL="171450" indent="-171450">
              <a:lnSpc>
                <a:spcPct val="200000"/>
              </a:lnSpc>
              <a:buFont typeface="Wingdings" panose="05000000000000000000" pitchFamily="2" charset="2"/>
              <a:buChar char="Ø"/>
            </a:pPr>
            <a:r>
              <a:rPr lang="en-US" sz="1200" dirty="0">
                <a:latin typeface="Times New Roman" panose="02020603050405020304" pitchFamily="18" charset="0"/>
                <a:cs typeface="Times New Roman" panose="02020603050405020304" pitchFamily="18" charset="0"/>
              </a:rPr>
              <a:t>They also provide that child with counseling information and initiate and coordinate the Childs' support linkages with the appropriate internal and external resources which include: medical facilities and school(educational) institutions. </a:t>
            </a:r>
          </a:p>
          <a:p>
            <a:pPr marL="171450" indent="-171450">
              <a:lnSpc>
                <a:spcPct val="200000"/>
              </a:lnSpc>
              <a:buFont typeface="Wingdings" panose="05000000000000000000" pitchFamily="2" charset="2"/>
              <a:buChar char="Ø"/>
            </a:pPr>
            <a:r>
              <a:rPr lang="en-US" sz="1200" dirty="0">
                <a:latin typeface="Times New Roman" panose="02020603050405020304" pitchFamily="18" charset="0"/>
                <a:cs typeface="Times New Roman" panose="02020603050405020304" pitchFamily="18" charset="0"/>
              </a:rPr>
              <a:t>These act like support systems to the child which keeps them busy and going during any investigation process that is conducted.</a:t>
            </a:r>
          </a:p>
          <a:p>
            <a:pPr marL="171450" indent="-171450">
              <a:lnSpc>
                <a:spcPct val="200000"/>
              </a:lnSpc>
              <a:buFont typeface="Wingdings" panose="05000000000000000000" pitchFamily="2" charset="2"/>
              <a:buChar char="Ø"/>
            </a:pPr>
            <a:r>
              <a:rPr lang="en-US" sz="1200" dirty="0">
                <a:latin typeface="Times New Roman" panose="02020603050405020304" pitchFamily="18" charset="0"/>
                <a:cs typeface="Times New Roman" panose="02020603050405020304" pitchFamily="18" charset="0"/>
              </a:rPr>
              <a:t>The child case managers work for the medical facilities and social services agencies where they give and coordinate counseling services and juvenile treatment </a:t>
            </a:r>
            <a:r>
              <a:rPr lang="en-US" sz="1200" dirty="0" smtClean="0">
                <a:latin typeface="Times New Roman" panose="02020603050405020304" pitchFamily="18" charset="0"/>
                <a:cs typeface="Times New Roman" panose="02020603050405020304" pitchFamily="18" charset="0"/>
              </a:rPr>
              <a:t>plants (</a:t>
            </a:r>
            <a:r>
              <a:rPr lang="it-IT" sz="1200" dirty="0" smtClean="0">
                <a:latin typeface="Times New Roman" panose="02020603050405020304" pitchFamily="18" charset="0"/>
                <a:cs typeface="Times New Roman" panose="02020603050405020304" pitchFamily="18" charset="0"/>
              </a:rPr>
              <a:t>COSTIN </a:t>
            </a:r>
            <a:r>
              <a:rPr lang="it-IT" sz="1200" dirty="0">
                <a:latin typeface="Times New Roman" panose="02020603050405020304" pitchFamily="18" charset="0"/>
                <a:cs typeface="Times New Roman" panose="02020603050405020304" pitchFamily="18" charset="0"/>
              </a:rPr>
              <a:t>&amp; BRAN, </a:t>
            </a:r>
            <a:r>
              <a:rPr lang="it-IT" sz="1200" dirty="0" smtClean="0">
                <a:latin typeface="Times New Roman" panose="02020603050405020304" pitchFamily="18" charset="0"/>
                <a:cs typeface="Times New Roman" panose="02020603050405020304" pitchFamily="18" charset="0"/>
              </a:rPr>
              <a:t>2017).</a:t>
            </a:r>
            <a:endParaRPr lang="en-US" sz="1200" dirty="0">
              <a:latin typeface="Times New Roman" panose="02020603050405020304" pitchFamily="18" charset="0"/>
              <a:cs typeface="Times New Roman" panose="02020603050405020304" pitchFamily="18" charset="0"/>
            </a:endParaRPr>
          </a:p>
          <a:p>
            <a:pPr marL="171450" indent="-171450">
              <a:lnSpc>
                <a:spcPct val="200000"/>
              </a:lnSpc>
              <a:buFont typeface="Wingdings" panose="05000000000000000000" pitchFamily="2" charset="2"/>
              <a:buChar char="Ø"/>
            </a:pPr>
            <a:r>
              <a:rPr lang="en-US" sz="1200" dirty="0">
                <a:latin typeface="Times New Roman" panose="02020603050405020304" pitchFamily="18" charset="0"/>
                <a:cs typeface="Times New Roman" panose="02020603050405020304" pitchFamily="18" charset="0"/>
              </a:rPr>
              <a:t>When a family is financially unstable, they can help the parents in asking for assistance from the social services organizations or government agencies that help them with the food, clothing, and housing services. </a:t>
            </a:r>
          </a:p>
          <a:p>
            <a:endParaRPr lang="en-US" sz="1200" dirty="0">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1A4990E1-8FD8-4847-87EC-C1CA53431792}"/>
              </a:ext>
            </a:extLst>
          </p:cNvPr>
          <p:cNvSpPr txBox="1"/>
          <p:nvPr/>
        </p:nvSpPr>
        <p:spPr>
          <a:xfrm>
            <a:off x="576471" y="1351723"/>
            <a:ext cx="7633251" cy="276999"/>
          </a:xfrm>
          <a:prstGeom prst="rect">
            <a:avLst/>
          </a:prstGeom>
          <a:noFill/>
        </p:spPr>
        <p:txBody>
          <a:bodyPr wrap="square" rtlCol="0">
            <a:spAutoFit/>
          </a:bodyPr>
          <a:lstStyle/>
          <a:p>
            <a:r>
              <a:rPr lang="en-US" sz="1200" b="1" dirty="0">
                <a:latin typeface="Times New Roman" panose="02020603050405020304" pitchFamily="18" charset="0"/>
                <a:cs typeface="Times New Roman" panose="02020603050405020304" pitchFamily="18" charset="0"/>
              </a:rPr>
              <a:t>PROVIDES COUNSELLING INFORMATION TO CHILDREN AND FAMILY</a:t>
            </a:r>
          </a:p>
        </p:txBody>
      </p:sp>
    </p:spTree>
    <p:extLst>
      <p:ext uri="{BB962C8B-B14F-4D97-AF65-F5344CB8AC3E}">
        <p14:creationId xmlns:p14="http://schemas.microsoft.com/office/powerpoint/2010/main" val="37636975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81BA6EB-CE38-4A7E-89E9-8E308D5D9DEC}"/>
              </a:ext>
            </a:extLst>
          </p:cNvPr>
          <p:cNvSpPr txBox="1"/>
          <p:nvPr/>
        </p:nvSpPr>
        <p:spPr>
          <a:xfrm>
            <a:off x="357810" y="1534014"/>
            <a:ext cx="8110330" cy="3046988"/>
          </a:xfrm>
          <a:prstGeom prst="rect">
            <a:avLst/>
          </a:prstGeom>
          <a:noFill/>
        </p:spPr>
        <p:txBody>
          <a:bodyPr wrap="square" rtlCol="0">
            <a:spAutoFit/>
          </a:bodyPr>
          <a:lstStyle/>
          <a:p>
            <a:pPr marL="171450" indent="-171450">
              <a:lnSpc>
                <a:spcPct val="200000"/>
              </a:lnSpc>
              <a:buFont typeface="Wingdings" panose="05000000000000000000" pitchFamily="2" charset="2"/>
              <a:buChar char="Ø"/>
            </a:pPr>
            <a:r>
              <a:rPr lang="en-US" sz="1200" dirty="0">
                <a:latin typeface="Times New Roman" panose="02020603050405020304" pitchFamily="18" charset="0"/>
                <a:cs typeface="Times New Roman" panose="02020603050405020304" pitchFamily="18" charset="0"/>
              </a:rPr>
              <a:t>The Case managers coordinate the service requirements and advocates on a child's behalf to make sure that the appropriate receipt and services supposed to be delivered are provided on </a:t>
            </a:r>
            <a:r>
              <a:rPr lang="en-US" sz="1200" dirty="0" smtClean="0">
                <a:latin typeface="Times New Roman" panose="02020603050405020304" pitchFamily="18" charset="0"/>
                <a:cs typeface="Times New Roman" panose="02020603050405020304" pitchFamily="18" charset="0"/>
              </a:rPr>
              <a:t>time.</a:t>
            </a:r>
          </a:p>
          <a:p>
            <a:pPr marL="171450" indent="-171450">
              <a:lnSpc>
                <a:spcPct val="200000"/>
              </a:lnSpc>
              <a:buFont typeface="Wingdings" panose="05000000000000000000" pitchFamily="2" charset="2"/>
              <a:buChar char="Ø"/>
            </a:pPr>
            <a:r>
              <a:rPr lang="en-US" sz="1200" dirty="0" smtClean="0">
                <a:latin typeface="Times New Roman" panose="02020603050405020304" pitchFamily="18" charset="0"/>
                <a:cs typeface="Times New Roman" panose="02020603050405020304" pitchFamily="18" charset="0"/>
              </a:rPr>
              <a:t>They </a:t>
            </a:r>
            <a:r>
              <a:rPr lang="en-US" sz="1200" dirty="0">
                <a:latin typeface="Times New Roman" panose="02020603050405020304" pitchFamily="18" charset="0"/>
                <a:cs typeface="Times New Roman" panose="02020603050405020304" pitchFamily="18" charset="0"/>
              </a:rPr>
              <a:t>ensure that they take part in the consultations and case conferences by leading the service providers in discussions that involve the children's services needs and care plans.</a:t>
            </a:r>
          </a:p>
          <a:p>
            <a:pPr marL="171450" indent="-171450">
              <a:lnSpc>
                <a:spcPct val="200000"/>
              </a:lnSpc>
              <a:buFont typeface="Wingdings" panose="05000000000000000000" pitchFamily="2" charset="2"/>
              <a:buChar char="Ø"/>
            </a:pPr>
            <a:r>
              <a:rPr lang="en-US" sz="1200" dirty="0">
                <a:latin typeface="Times New Roman" panose="02020603050405020304" pitchFamily="18" charset="0"/>
                <a:cs typeface="Times New Roman" panose="02020603050405020304" pitchFamily="18" charset="0"/>
              </a:rPr>
              <a:t>If a child suffers from bipolar disorder, the case managers can go ahead to explain to the child's family the meaning of having violent mood swings and how they should react to the child when she starts to have a manic episode. </a:t>
            </a:r>
          </a:p>
          <a:p>
            <a:pPr marL="171450" indent="-171450">
              <a:lnSpc>
                <a:spcPct val="200000"/>
              </a:lnSpc>
              <a:buFont typeface="Wingdings" panose="05000000000000000000" pitchFamily="2" charset="2"/>
              <a:buChar char="Ø"/>
            </a:pPr>
            <a:r>
              <a:rPr lang="en-US" sz="1200" dirty="0">
                <a:latin typeface="Times New Roman" panose="02020603050405020304" pitchFamily="18" charset="0"/>
                <a:cs typeface="Times New Roman" panose="02020603050405020304" pitchFamily="18" charset="0"/>
              </a:rPr>
              <a:t>The child should also be taught different strategies for coping with their condition especially when they are is not around their parents or moves to </a:t>
            </a:r>
            <a:r>
              <a:rPr lang="en-US" sz="1200" dirty="0" smtClean="0">
                <a:latin typeface="Times New Roman" panose="02020603050405020304" pitchFamily="18" charset="0"/>
                <a:cs typeface="Times New Roman" panose="02020603050405020304" pitchFamily="18" charset="0"/>
              </a:rPr>
              <a:t>college</a:t>
            </a:r>
            <a:r>
              <a:rPr lang="en-US" sz="1200" dirty="0">
                <a:latin typeface="Times New Roman" panose="02020603050405020304" pitchFamily="18" charset="0"/>
                <a:cs typeface="Times New Roman" panose="02020603050405020304" pitchFamily="18" charset="0"/>
              </a:rPr>
              <a:t> </a:t>
            </a:r>
            <a:r>
              <a:rPr lang="en-US" sz="1200" dirty="0" smtClean="0">
                <a:latin typeface="Times New Roman" panose="02020603050405020304" pitchFamily="18" charset="0"/>
                <a:cs typeface="Times New Roman" panose="02020603050405020304" pitchFamily="18" charset="0"/>
              </a:rPr>
              <a:t>(</a:t>
            </a:r>
            <a:r>
              <a:rPr lang="en-US" sz="1200" dirty="0" smtClean="0">
                <a:latin typeface="Times New Roman" panose="02020603050405020304" pitchFamily="18" charset="0"/>
                <a:cs typeface="Times New Roman" panose="02020603050405020304" pitchFamily="18" charset="0"/>
              </a:rPr>
              <a:t>Einstadter et al., 1996).</a:t>
            </a:r>
            <a:endParaRPr lang="en-US" sz="1200" dirty="0">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23245052-3491-46A0-922F-178A54609272}"/>
              </a:ext>
            </a:extLst>
          </p:cNvPr>
          <p:cNvSpPr txBox="1"/>
          <p:nvPr/>
        </p:nvSpPr>
        <p:spPr>
          <a:xfrm>
            <a:off x="569844" y="940905"/>
            <a:ext cx="8110330" cy="276999"/>
          </a:xfrm>
          <a:prstGeom prst="rect">
            <a:avLst/>
          </a:prstGeom>
          <a:noFill/>
        </p:spPr>
        <p:txBody>
          <a:bodyPr wrap="square" rtlCol="0">
            <a:spAutoFit/>
          </a:bodyPr>
          <a:lstStyle/>
          <a:p>
            <a:r>
              <a:rPr lang="en-US" sz="1200" b="1" dirty="0">
                <a:latin typeface="Times New Roman" panose="02020603050405020304" pitchFamily="18" charset="0"/>
                <a:cs typeface="Times New Roman" panose="02020603050405020304" pitchFamily="18" charset="0"/>
              </a:rPr>
              <a:t>RECOMMENDS AND COORDINATED THE NECESSARY SERVICE REQUIREMENTS </a:t>
            </a:r>
          </a:p>
        </p:txBody>
      </p:sp>
    </p:spTree>
    <p:extLst>
      <p:ext uri="{BB962C8B-B14F-4D97-AF65-F5344CB8AC3E}">
        <p14:creationId xmlns:p14="http://schemas.microsoft.com/office/powerpoint/2010/main" val="20662662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0B378D6-4012-4DAD-9CA3-B31FD61A50E6}"/>
              </a:ext>
            </a:extLst>
          </p:cNvPr>
          <p:cNvSpPr txBox="1"/>
          <p:nvPr/>
        </p:nvSpPr>
        <p:spPr>
          <a:xfrm>
            <a:off x="371060" y="1382620"/>
            <a:ext cx="8627165" cy="2862322"/>
          </a:xfrm>
          <a:prstGeom prst="rect">
            <a:avLst/>
          </a:prstGeom>
          <a:noFill/>
        </p:spPr>
        <p:txBody>
          <a:bodyPr wrap="square" rtlCol="0">
            <a:spAutoFit/>
          </a:bodyPr>
          <a:lstStyle/>
          <a:p>
            <a:pPr marL="171450" indent="-171450">
              <a:lnSpc>
                <a:spcPct val="200000"/>
              </a:lnSpc>
              <a:buFont typeface="Wingdings" panose="05000000000000000000" pitchFamily="2" charset="2"/>
              <a:buChar char="Ø"/>
            </a:pPr>
            <a:r>
              <a:rPr lang="en-US" sz="1200" dirty="0">
                <a:latin typeface="Times New Roman" panose="02020603050405020304" pitchFamily="18" charset="0"/>
                <a:cs typeface="Times New Roman" panose="02020603050405020304" pitchFamily="18" charset="0"/>
              </a:rPr>
              <a:t>They make sure that the ongoing child contact with his or her natural relatives or family is facilitated to make sure that the child’s family ties are maintained and strengthened while the child is still under their </a:t>
            </a:r>
            <a:r>
              <a:rPr lang="en-US" sz="1200" dirty="0" smtClean="0">
                <a:latin typeface="Times New Roman" panose="02020603050405020304" pitchFamily="18" charset="0"/>
                <a:cs typeface="Times New Roman" panose="02020603050405020304" pitchFamily="18" charset="0"/>
              </a:rPr>
              <a:t>care.</a:t>
            </a:r>
          </a:p>
          <a:p>
            <a:pPr marL="171450" indent="-171450">
              <a:lnSpc>
                <a:spcPct val="200000"/>
              </a:lnSpc>
              <a:buFont typeface="Wingdings" panose="05000000000000000000" pitchFamily="2" charset="2"/>
              <a:buChar char="Ø"/>
            </a:pPr>
            <a:r>
              <a:rPr lang="en-US" sz="1200" dirty="0" smtClean="0">
                <a:latin typeface="Times New Roman" panose="02020603050405020304" pitchFamily="18" charset="0"/>
                <a:cs typeface="Times New Roman" panose="02020603050405020304" pitchFamily="18" charset="0"/>
              </a:rPr>
              <a:t>They </a:t>
            </a:r>
            <a:r>
              <a:rPr lang="en-US" sz="1200" dirty="0">
                <a:latin typeface="Times New Roman" panose="02020603050405020304" pitchFamily="18" charset="0"/>
                <a:cs typeface="Times New Roman" panose="02020603050405020304" pitchFamily="18" charset="0"/>
              </a:rPr>
              <a:t>provide the family and child with counseling support sessions during their bonding and visiting times.</a:t>
            </a:r>
          </a:p>
          <a:p>
            <a:pPr marL="171450" indent="-171450">
              <a:lnSpc>
                <a:spcPct val="200000"/>
              </a:lnSpc>
              <a:buFont typeface="Wingdings" panose="05000000000000000000" pitchFamily="2" charset="2"/>
              <a:buChar char="Ø"/>
            </a:pPr>
            <a:r>
              <a:rPr lang="en-US" sz="1200" dirty="0">
                <a:latin typeface="Times New Roman" panose="02020603050405020304" pitchFamily="18" charset="0"/>
                <a:cs typeface="Times New Roman" panose="02020603050405020304" pitchFamily="18" charset="0"/>
              </a:rPr>
              <a:t>The patients and their families should understand the child’s condition and come up with the necessary tools that promote well-being and good </a:t>
            </a:r>
            <a:r>
              <a:rPr lang="en-US" sz="1200" dirty="0" smtClean="0">
                <a:latin typeface="Times New Roman" panose="02020603050405020304" pitchFamily="18" charset="0"/>
                <a:cs typeface="Times New Roman" panose="02020603050405020304" pitchFamily="18" charset="0"/>
              </a:rPr>
              <a:t>health (</a:t>
            </a:r>
            <a:r>
              <a:rPr lang="en-US" sz="1200" dirty="0" smtClean="0">
                <a:latin typeface="Times New Roman" panose="02020603050405020304" pitchFamily="18" charset="0"/>
                <a:cs typeface="Times New Roman" panose="02020603050405020304" pitchFamily="18" charset="0"/>
              </a:rPr>
              <a:t>Fisher</a:t>
            </a:r>
            <a:r>
              <a:rPr lang="en-US" sz="1200" dirty="0">
                <a:latin typeface="Times New Roman" panose="02020603050405020304" pitchFamily="18" charset="0"/>
                <a:cs typeface="Times New Roman" panose="02020603050405020304" pitchFamily="18" charset="0"/>
              </a:rPr>
              <a:t>, </a:t>
            </a:r>
            <a:r>
              <a:rPr lang="en-US" sz="1200" dirty="0" smtClean="0">
                <a:latin typeface="Times New Roman" panose="02020603050405020304" pitchFamily="18" charset="0"/>
                <a:cs typeface="Times New Roman" panose="02020603050405020304" pitchFamily="18" charset="0"/>
              </a:rPr>
              <a:t>1996</a:t>
            </a:r>
            <a:r>
              <a:rPr lang="en-US" sz="1200" dirty="0">
                <a:latin typeface="Times New Roman" panose="02020603050405020304" pitchFamily="18" charset="0"/>
                <a:cs typeface="Times New Roman" panose="02020603050405020304" pitchFamily="18" charset="0"/>
              </a:rPr>
              <a:t>). </a:t>
            </a:r>
            <a:endParaRPr lang="en-US" sz="1200" dirty="0">
              <a:latin typeface="Times New Roman" panose="02020603050405020304" pitchFamily="18" charset="0"/>
              <a:cs typeface="Times New Roman" panose="02020603050405020304" pitchFamily="18" charset="0"/>
            </a:endParaRPr>
          </a:p>
          <a:p>
            <a:pPr marL="171450" indent="-171450">
              <a:lnSpc>
                <a:spcPct val="200000"/>
              </a:lnSpc>
              <a:buFont typeface="Wingdings" panose="05000000000000000000" pitchFamily="2" charset="2"/>
              <a:buChar char="Ø"/>
            </a:pPr>
            <a:r>
              <a:rPr lang="en-US" sz="1200" dirty="0">
                <a:latin typeface="Times New Roman" panose="02020603050405020304" pitchFamily="18" charset="0"/>
                <a:cs typeface="Times New Roman" panose="02020603050405020304" pitchFamily="18" charset="0"/>
              </a:rPr>
              <a:t>The family and the patients are taught by the case managers about the child's diagnosis, the impact it will bring to their lives, and the best ways that they can yes to manage it.</a:t>
            </a:r>
          </a:p>
          <a:p>
            <a:endParaRPr lang="en-US" sz="1200" dirty="0">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D0972EBD-CC86-4A77-AA51-013D0BF71CCF}"/>
              </a:ext>
            </a:extLst>
          </p:cNvPr>
          <p:cNvSpPr txBox="1"/>
          <p:nvPr/>
        </p:nvSpPr>
        <p:spPr>
          <a:xfrm>
            <a:off x="516834" y="821634"/>
            <a:ext cx="6268279" cy="276999"/>
          </a:xfrm>
          <a:prstGeom prst="rect">
            <a:avLst/>
          </a:prstGeom>
          <a:noFill/>
        </p:spPr>
        <p:txBody>
          <a:bodyPr wrap="square" rtlCol="0">
            <a:spAutoFit/>
          </a:bodyPr>
          <a:lstStyle/>
          <a:p>
            <a:r>
              <a:rPr lang="en-US" sz="1200" b="1" dirty="0">
                <a:latin typeface="Times New Roman" panose="02020603050405020304" pitchFamily="18" charset="0"/>
                <a:cs typeface="Times New Roman" panose="02020603050405020304" pitchFamily="18" charset="0"/>
              </a:rPr>
              <a:t>THEY HELP PARENTS IN UNDERSTANDING THEIR CHILD’S CONDITION</a:t>
            </a:r>
          </a:p>
        </p:txBody>
      </p:sp>
    </p:spTree>
    <p:extLst>
      <p:ext uri="{BB962C8B-B14F-4D97-AF65-F5344CB8AC3E}">
        <p14:creationId xmlns:p14="http://schemas.microsoft.com/office/powerpoint/2010/main" val="21552161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A17C6BF-A330-4C37-82F0-B0BC7043C7CA}"/>
              </a:ext>
            </a:extLst>
          </p:cNvPr>
          <p:cNvSpPr txBox="1"/>
          <p:nvPr/>
        </p:nvSpPr>
        <p:spPr>
          <a:xfrm>
            <a:off x="1093303" y="1821345"/>
            <a:ext cx="8651588" cy="5262979"/>
          </a:xfrm>
          <a:prstGeom prst="rect">
            <a:avLst/>
          </a:prstGeom>
          <a:noFill/>
        </p:spPr>
        <p:txBody>
          <a:bodyPr wrap="square" rtlCol="0">
            <a:spAutoFit/>
          </a:bodyPr>
          <a:lstStyle/>
          <a:p>
            <a:pPr algn="ctr">
              <a:lnSpc>
                <a:spcPct val="200000"/>
              </a:lnSpc>
            </a:pPr>
            <a:r>
              <a:rPr lang="en-US" sz="1200" dirty="0">
                <a:latin typeface="Times New Roman" panose="02020603050405020304" pitchFamily="18" charset="0"/>
                <a:cs typeface="Times New Roman" panose="02020603050405020304" pitchFamily="18" charset="0"/>
              </a:rPr>
              <a:t>REFERENCES</a:t>
            </a:r>
          </a:p>
          <a:p>
            <a:pPr>
              <a:lnSpc>
                <a:spcPct val="200000"/>
              </a:lnSpc>
            </a:pPr>
            <a:r>
              <a:rPr lang="en-US" sz="1200" dirty="0">
                <a:latin typeface="Times New Roman" panose="02020603050405020304" pitchFamily="18" charset="0"/>
                <a:cs typeface="Times New Roman" panose="02020603050405020304" pitchFamily="18" charset="0"/>
              </a:rPr>
              <a:t>COSTIN, A., &amp; BRAN, R. L. (2017). TO BE A CASE MANAGER IN CHILD CARE SERVICES. Agora Psycho-</a:t>
            </a:r>
            <a:r>
              <a:rPr lang="en-US" sz="1200" dirty="0" err="1">
                <a:latin typeface="Times New Roman" panose="02020603050405020304" pitchFamily="18" charset="0"/>
                <a:cs typeface="Times New Roman" panose="02020603050405020304" pitchFamily="18" charset="0"/>
              </a:rPr>
              <a:t>Pragmatica</a:t>
            </a:r>
            <a:r>
              <a:rPr lang="en-US" sz="1200" dirty="0">
                <a:latin typeface="Times New Roman" panose="02020603050405020304" pitchFamily="18" charset="0"/>
                <a:cs typeface="Times New Roman" panose="02020603050405020304" pitchFamily="18" charset="0"/>
              </a:rPr>
              <a:t>, 11(1), 165-172.</a:t>
            </a:r>
          </a:p>
          <a:p>
            <a:pPr>
              <a:lnSpc>
                <a:spcPct val="200000"/>
              </a:lnSpc>
            </a:pPr>
            <a:r>
              <a:rPr lang="en-US" sz="1200" dirty="0">
                <a:latin typeface="Times New Roman" panose="02020603050405020304" pitchFamily="18" charset="0"/>
                <a:cs typeface="Times New Roman" panose="02020603050405020304" pitchFamily="18" charset="0"/>
              </a:rPr>
              <a:t>Hodgkinson, S., Godoy, L., Beers, L. S., &amp; Lewin, A. (2017). Improving mental health access for low-income children and families in the primary care setting. Pediatrics, 139(1), e20151175.</a:t>
            </a:r>
          </a:p>
          <a:p>
            <a:pPr>
              <a:lnSpc>
                <a:spcPct val="200000"/>
              </a:lnSpc>
            </a:pPr>
            <a:r>
              <a:rPr lang="en-US" sz="1200" dirty="0">
                <a:latin typeface="Times New Roman" panose="02020603050405020304" pitchFamily="18" charset="0"/>
                <a:cs typeface="Times New Roman" panose="02020603050405020304" pitchFamily="18" charset="0"/>
                <a:hlinkClick r:id="rId2"/>
              </a:rPr>
              <a:t>https://</a:t>
            </a:r>
            <a:r>
              <a:rPr lang="en-US" sz="1200" dirty="0" smtClean="0">
                <a:latin typeface="Times New Roman" panose="02020603050405020304" pitchFamily="18" charset="0"/>
                <a:cs typeface="Times New Roman" panose="02020603050405020304" pitchFamily="18" charset="0"/>
                <a:hlinkClick r:id="rId2"/>
              </a:rPr>
              <a:t>pediatrics.aappublications.org/content/139/1/e20151175</a:t>
            </a:r>
            <a:endParaRPr lang="en-US" sz="1200" dirty="0" smtClean="0">
              <a:latin typeface="Times New Roman" panose="02020603050405020304" pitchFamily="18" charset="0"/>
              <a:cs typeface="Times New Roman" panose="02020603050405020304" pitchFamily="18" charset="0"/>
            </a:endParaRPr>
          </a:p>
          <a:p>
            <a:pPr>
              <a:lnSpc>
                <a:spcPct val="200000"/>
              </a:lnSpc>
            </a:pPr>
            <a:r>
              <a:rPr lang="en-US" sz="1200" dirty="0">
                <a:latin typeface="Times New Roman" panose="02020603050405020304" pitchFamily="18" charset="0"/>
                <a:cs typeface="Times New Roman" panose="02020603050405020304" pitchFamily="18" charset="0"/>
              </a:rPr>
              <a:t>Einstadter, D., </a:t>
            </a:r>
            <a:r>
              <a:rPr lang="en-US" sz="1200" dirty="0" err="1">
                <a:latin typeface="Times New Roman" panose="02020603050405020304" pitchFamily="18" charset="0"/>
                <a:cs typeface="Times New Roman" panose="02020603050405020304" pitchFamily="18" charset="0"/>
              </a:rPr>
              <a:t>Cebul</a:t>
            </a:r>
            <a:r>
              <a:rPr lang="en-US" sz="1200" dirty="0">
                <a:latin typeface="Times New Roman" panose="02020603050405020304" pitchFamily="18" charset="0"/>
                <a:cs typeface="Times New Roman" panose="02020603050405020304" pitchFamily="18" charset="0"/>
              </a:rPr>
              <a:t>, R. D., &amp; </a:t>
            </a:r>
            <a:r>
              <a:rPr lang="en-US" sz="1200" dirty="0" err="1">
                <a:latin typeface="Times New Roman" panose="02020603050405020304" pitchFamily="18" charset="0"/>
                <a:cs typeface="Times New Roman" panose="02020603050405020304" pitchFamily="18" charset="0"/>
              </a:rPr>
              <a:t>Franta</a:t>
            </a:r>
            <a:r>
              <a:rPr lang="en-US" sz="1200" dirty="0">
                <a:latin typeface="Times New Roman" panose="02020603050405020304" pitchFamily="18" charset="0"/>
                <a:cs typeface="Times New Roman" panose="02020603050405020304" pitchFamily="18" charset="0"/>
              </a:rPr>
              <a:t>, P. R. (1996). Effect of a nurse case manager on </a:t>
            </a:r>
            <a:r>
              <a:rPr lang="en-US" sz="1200" dirty="0" err="1">
                <a:latin typeface="Times New Roman" panose="02020603050405020304" pitchFamily="18" charset="0"/>
                <a:cs typeface="Times New Roman" panose="02020603050405020304" pitchFamily="18" charset="0"/>
              </a:rPr>
              <a:t>postdischarge</a:t>
            </a:r>
            <a:r>
              <a:rPr lang="en-US" sz="1200" dirty="0">
                <a:latin typeface="Times New Roman" panose="02020603050405020304" pitchFamily="18" charset="0"/>
                <a:cs typeface="Times New Roman" panose="02020603050405020304" pitchFamily="18" charset="0"/>
              </a:rPr>
              <a:t> follow-up. Journal of general internal medicine, 11(11), 684-688.</a:t>
            </a:r>
          </a:p>
          <a:p>
            <a:pPr>
              <a:lnSpc>
                <a:spcPct val="200000"/>
              </a:lnSpc>
            </a:pPr>
            <a:r>
              <a:rPr lang="en-US" sz="1200" dirty="0">
                <a:latin typeface="Times New Roman" panose="02020603050405020304" pitchFamily="18" charset="0"/>
                <a:cs typeface="Times New Roman" panose="02020603050405020304" pitchFamily="18" charset="0"/>
              </a:rPr>
              <a:t>Fisher, T. (1996). Roles and functions of a case manager. American Journal of Occupational Therapy, 50(6), 452-454.</a:t>
            </a:r>
          </a:p>
          <a:p>
            <a:pPr>
              <a:lnSpc>
                <a:spcPct val="200000"/>
              </a:lnSpc>
            </a:pPr>
            <a:r>
              <a:rPr lang="en-US" sz="1200" dirty="0">
                <a:latin typeface="Times New Roman" panose="02020603050405020304" pitchFamily="18" charset="0"/>
                <a:cs typeface="Times New Roman" panose="02020603050405020304" pitchFamily="18" charset="0"/>
              </a:rPr>
              <a:t>Fitzgerald, J. F., Smith, D. M., Martin, D. K., Freedman, J. A., &amp; Katz, B. P. (1994). A case manager intervention to reduce readmissions. Archives of internal medicine, 154(15), 1721-1729.</a:t>
            </a:r>
          </a:p>
          <a:p>
            <a:pPr>
              <a:lnSpc>
                <a:spcPct val="200000"/>
              </a:lnSpc>
            </a:pPr>
            <a:r>
              <a:rPr lang="en-US" sz="1200" dirty="0">
                <a:latin typeface="Times New Roman" panose="02020603050405020304" pitchFamily="18" charset="0"/>
                <a:cs typeface="Times New Roman" panose="02020603050405020304" pitchFamily="18" charset="0"/>
              </a:rPr>
              <a:t>Netting, F. E., &amp; Williams, F. G. (1996). Case manager-physician collaboration: Implications for professional identity, roles, and relationships. Health &amp; Social Work, 21(3), 216-224.</a:t>
            </a:r>
          </a:p>
          <a:p>
            <a:pPr>
              <a:lnSpc>
                <a:spcPct val="200000"/>
              </a:lnSpc>
            </a:pPr>
            <a:endParaRPr 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15556651"/>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147</TotalTime>
  <Words>936</Words>
  <Application>Microsoft Office PowerPoint</Application>
  <PresentationFormat>Widescreen</PresentationFormat>
  <Paragraphs>38</Paragraphs>
  <Slides>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Arial</vt:lpstr>
      <vt:lpstr>Times New Roman</vt:lpstr>
      <vt:lpstr>Trebuchet MS</vt:lpstr>
      <vt:lpstr>Wingdings</vt:lpstr>
      <vt:lpstr>Wingdings 3</vt:lpstr>
      <vt:lpstr>Facet</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JOYCE</dc:creator>
  <cp:lastModifiedBy>hp</cp:lastModifiedBy>
  <cp:revision>15</cp:revision>
  <dcterms:created xsi:type="dcterms:W3CDTF">2020-11-01T12:22:53Z</dcterms:created>
  <dcterms:modified xsi:type="dcterms:W3CDTF">2020-11-01T23:15:45Z</dcterms:modified>
</cp:coreProperties>
</file>